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604" r:id="rId2"/>
    <p:sldId id="603" r:id="rId3"/>
    <p:sldId id="606" r:id="rId4"/>
    <p:sldId id="605" r:id="rId5"/>
    <p:sldId id="607" r:id="rId6"/>
    <p:sldId id="608" r:id="rId7"/>
    <p:sldId id="615" r:id="rId8"/>
    <p:sldId id="616" r:id="rId9"/>
    <p:sldId id="617" r:id="rId10"/>
    <p:sldId id="609" r:id="rId11"/>
    <p:sldId id="610" r:id="rId12"/>
    <p:sldId id="611" r:id="rId13"/>
    <p:sldId id="612" r:id="rId14"/>
    <p:sldId id="613" r:id="rId15"/>
    <p:sldId id="61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66"/>
    <p:restoredTop sz="94632"/>
  </p:normalViewPr>
  <p:slideViewPr>
    <p:cSldViewPr snapToGrid="0">
      <p:cViewPr>
        <p:scale>
          <a:sx n="92" d="100"/>
          <a:sy n="92" d="100"/>
        </p:scale>
        <p:origin x="15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19.tif>
</file>

<file path=ppt/media/image2.tif>
</file>

<file path=ppt/media/image20.tif>
</file>

<file path=ppt/media/image21.tif>
</file>

<file path=ppt/media/image22.tif>
</file>

<file path=ppt/media/image23.tif>
</file>

<file path=ppt/media/image24.tif>
</file>

<file path=ppt/media/image25.tif>
</file>

<file path=ppt/media/image26.png>
</file>

<file path=ppt/media/image27.png>
</file>

<file path=ppt/media/image28.png>
</file>

<file path=ppt/media/image3.png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32FC4-0F42-D94F-B977-CCB970CCD36A}" type="datetimeFigureOut">
              <a:rPr lang="en-US" smtClean="0"/>
              <a:t>5/5/24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0E186E-2704-A541-9A99-B6E3540F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58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47232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44257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6004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31626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8138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2863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8299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6569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4320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80001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6993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0294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99494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F6E686-85EF-46B8-B6ED-2B9AF392CD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0394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1200" y="1295403"/>
            <a:ext cx="10363200" cy="1470025"/>
          </a:xfrm>
        </p:spPr>
        <p:txBody>
          <a:bodyPr>
            <a:normAutofit/>
          </a:bodyPr>
          <a:lstStyle>
            <a:lvl1pPr algn="ctr">
              <a:defRPr sz="3600" b="1">
                <a:solidFill>
                  <a:srgbClr val="A31F3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3733803"/>
            <a:ext cx="8534400" cy="420991"/>
          </a:xfrm>
        </p:spPr>
        <p:txBody>
          <a:bodyPr>
            <a:normAutofit/>
          </a:bodyPr>
          <a:lstStyle>
            <a:lvl1pPr marL="0" indent="0" algn="ctr">
              <a:buNone/>
              <a:defRPr sz="2400" b="1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477003"/>
            <a:ext cx="2844800" cy="271165"/>
          </a:xfrm>
        </p:spPr>
        <p:txBody>
          <a:bodyPr/>
          <a:lstStyle/>
          <a:p>
            <a:fld id="{5AB99D51-7814-4D4C-8E77-1E07882FFE17}" type="datetime1">
              <a:rPr lang="en-US" smtClean="0"/>
              <a:t>5/2/24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609600" y="6393234"/>
            <a:ext cx="11120229" cy="0"/>
          </a:xfrm>
          <a:prstGeom prst="line">
            <a:avLst/>
          </a:prstGeom>
          <a:ln w="19050" cmpd="sng">
            <a:solidFill>
              <a:srgbClr val="A31F3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609600" y="5"/>
            <a:ext cx="10972800" cy="160866"/>
          </a:xfrm>
          <a:prstGeom prst="rect">
            <a:avLst/>
          </a:prstGeom>
          <a:solidFill>
            <a:srgbClr val="A31F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215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BA61-2AF9-4018-AFED-544902754864}" type="datetime1">
              <a:rPr lang="en-US" smtClean="0"/>
              <a:t>5/2/24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854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5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5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2BC5-144B-426C-BAD7-D69339C195B7}" type="datetime1">
              <a:rPr lang="en-US" smtClean="0"/>
              <a:t>5/2/24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230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7130A-C69D-44CA-9E90-4942DCF3050C}" type="datetime1">
              <a:rPr lang="en-US" smtClean="0"/>
              <a:t>5/2/24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02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7"/>
            <a:ext cx="10363200" cy="1362075"/>
          </a:xfrm>
        </p:spPr>
        <p:txBody>
          <a:bodyPr anchor="t"/>
          <a:lstStyle>
            <a:lvl1pPr algn="l">
              <a:defRPr sz="4000" b="1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FC2CF-C05A-46A7-9773-0BEDCBACCBE2}" type="datetime1">
              <a:rPr lang="en-US" smtClean="0"/>
              <a:t>5/2/24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88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F10B-4B2C-4733-A57F-DF73023654AA}" type="datetime1">
              <a:rPr lang="en-US" smtClean="0"/>
              <a:t>5/2/24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202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C5BE8-D052-422D-916B-AD73CB6EF691}" type="datetime1">
              <a:rPr lang="en-US" smtClean="0"/>
              <a:t>5/2/24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762926" y="6089904"/>
            <a:ext cx="8663687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271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1FFEA-6936-40CA-A8A1-7C9BE73E9110}" type="datetime1">
              <a:rPr lang="en-US" smtClean="0"/>
              <a:t>5/2/24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022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EBD6B-CAF7-46E5-84E7-6A8D722D4C09}" type="datetime1">
              <a:rPr lang="en-US" smtClean="0"/>
              <a:t>5/2/24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75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7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577AC-2919-45D1-B8A6-188F38BAC67F}" type="datetime1">
              <a:rPr lang="en-US" smtClean="0"/>
              <a:t>5/2/24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950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E678-F354-4C98-9FFE-066BF97F44AD}" type="datetime1">
              <a:rPr lang="en-US" smtClean="0"/>
              <a:t>5/2/24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628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95753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57015"/>
            <a:ext cx="10972800" cy="45259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62923" y="6495122"/>
            <a:ext cx="2844800" cy="27116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>
                <a:solidFill>
                  <a:srgbClr val="000000"/>
                </a:solidFill>
              </a:defRPr>
            </a:lvl1pPr>
          </a:lstStyle>
          <a:p>
            <a:pPr defTabSz="457200"/>
            <a:fld id="{95AF12D8-F032-4755-9EBE-4D8AF14C7E31}" type="datetime1">
              <a:rPr lang="en-US" smtClean="0"/>
              <a:pPr defTabSz="457200"/>
              <a:t>5/2/24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762924" y="6443272"/>
            <a:ext cx="9458909" cy="0"/>
          </a:xfrm>
          <a:prstGeom prst="line">
            <a:avLst/>
          </a:prstGeom>
          <a:ln w="25400" cmpd="sng">
            <a:solidFill>
              <a:srgbClr val="A31F3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609600" y="7"/>
            <a:ext cx="10972800" cy="160867"/>
          </a:xfrm>
          <a:prstGeom prst="rect">
            <a:avLst/>
          </a:prstGeom>
          <a:solidFill>
            <a:srgbClr val="A31F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277600" y="6273994"/>
            <a:ext cx="60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39CD1D75-6805-4390-892F-2A1F6D7E3D06}" type="slidenum">
              <a:rPr lang="en-US" sz="1600" smtClean="0"/>
              <a:t>‹#›</a:t>
            </a:fld>
            <a:endParaRPr lang="en-US" sz="1600" dirty="0"/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FCC1869-370A-4CC6-BC57-02E662D01898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201971"/>
            <a:ext cx="9144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704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7013" indent="-227013" algn="l" defTabSz="457200" rtl="0" eaLnBrk="1" latinLnBrk="0" hangingPunct="1">
        <a:spcBef>
          <a:spcPct val="20000"/>
        </a:spcBef>
        <a:buClr>
          <a:srgbClr val="A31F34"/>
        </a:buClr>
        <a:buSzPct val="100000"/>
        <a:buFont typeface="Wingdings" charset="2"/>
        <a:buChar char="§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27063" indent="-287338" algn="l" defTabSz="457200" rtl="0" eaLnBrk="1" latinLnBrk="0" hangingPunct="1">
        <a:spcBef>
          <a:spcPct val="20000"/>
        </a:spcBef>
        <a:buClr>
          <a:srgbClr val="A31F34"/>
        </a:buClr>
        <a:buSzPct val="80000"/>
        <a:buFont typeface="Wingdings" charset="2"/>
        <a:buChar char="−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00100" indent="-227013" algn="l" defTabSz="457200" rtl="0" eaLnBrk="1" latinLnBrk="0" hangingPunct="1">
        <a:spcBef>
          <a:spcPct val="20000"/>
        </a:spcBef>
        <a:buClr>
          <a:srgbClr val="A31F34"/>
        </a:buClr>
        <a:buFont typeface="Lucida Grande"/>
        <a:buChar char="●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73138" indent="-173038" algn="l" defTabSz="457200" rtl="0" eaLnBrk="1" latinLnBrk="0" hangingPunct="1">
        <a:spcBef>
          <a:spcPct val="20000"/>
        </a:spcBef>
        <a:buClr>
          <a:srgbClr val="A31F34"/>
        </a:buClr>
        <a:buFont typeface="Arial"/>
        <a:buChar char="•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46175" indent="-173038" algn="l" defTabSz="457200" rtl="0" eaLnBrk="1" latinLnBrk="0" hangingPunct="1">
        <a:spcBef>
          <a:spcPct val="20000"/>
        </a:spcBef>
        <a:buClr>
          <a:srgbClr val="A31F34"/>
        </a:buClr>
        <a:buFont typeface="Wingdings" charset="2"/>
        <a:buChar char="§"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7" Type="http://schemas.openxmlformats.org/officeDocument/2006/relationships/image" Target="../media/image8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"/><Relationship Id="rId5" Type="http://schemas.openxmlformats.org/officeDocument/2006/relationships/image" Target="../media/image6.tif"/><Relationship Id="rId4" Type="http://schemas.openxmlformats.org/officeDocument/2006/relationships/image" Target="../media/image5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"/><Relationship Id="rId3" Type="http://schemas.openxmlformats.org/officeDocument/2006/relationships/image" Target="../media/image12.tif"/><Relationship Id="rId7" Type="http://schemas.openxmlformats.org/officeDocument/2006/relationships/image" Target="../media/image16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"/><Relationship Id="rId5" Type="http://schemas.openxmlformats.org/officeDocument/2006/relationships/image" Target="../media/image14.tif"/><Relationship Id="rId4" Type="http://schemas.openxmlformats.org/officeDocument/2006/relationships/image" Target="../media/image13.tif"/><Relationship Id="rId9" Type="http://schemas.openxmlformats.org/officeDocument/2006/relationships/image" Target="../media/image18.t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tif"/><Relationship Id="rId3" Type="http://schemas.openxmlformats.org/officeDocument/2006/relationships/image" Target="../media/image19.tif"/><Relationship Id="rId7" Type="http://schemas.openxmlformats.org/officeDocument/2006/relationships/image" Target="../media/image23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tif"/><Relationship Id="rId5" Type="http://schemas.openxmlformats.org/officeDocument/2006/relationships/image" Target="../media/image21.tif"/><Relationship Id="rId4" Type="http://schemas.openxmlformats.org/officeDocument/2006/relationships/image" Target="../media/image20.tif"/><Relationship Id="rId9" Type="http://schemas.openxmlformats.org/officeDocument/2006/relationships/image" Target="../media/image25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2BE56-6350-3E78-3EE9-67F90BA41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REBCO Work for Alexis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EEC53-0F0A-F469-ADFB-E5512B4D33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36F76-43D2-109D-3B97-A4D80D50F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9D51-7814-4D4C-8E77-1E07882FFE17}" type="datetime1">
              <a:rPr lang="en-US" smtClean="0"/>
              <a:t>5/5/24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408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Sr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65CA4-3F8C-DD50-10F7-0997FC36AC11}"/>
              </a:ext>
            </a:extLst>
          </p:cNvPr>
          <p:cNvSpPr txBox="1"/>
          <p:nvPr/>
        </p:nvSpPr>
        <p:spPr>
          <a:xfrm>
            <a:off x="6117767" y="91328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bridge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BCF99-1863-E659-2F24-1DB7EE88368B}"/>
              </a:ext>
            </a:extLst>
          </p:cNvPr>
          <p:cNvSpPr txBox="1"/>
          <p:nvPr/>
        </p:nvSpPr>
        <p:spPr>
          <a:xfrm>
            <a:off x="3050931" y="3244334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5kV, 450pA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cleaning cross section</a:t>
            </a:r>
          </a:p>
        </p:txBody>
      </p:sp>
    </p:spTree>
    <p:extLst>
      <p:ext uri="{BB962C8B-B14F-4D97-AF65-F5344CB8AC3E}">
        <p14:creationId xmlns:p14="http://schemas.microsoft.com/office/powerpoint/2010/main" val="699198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Sr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65CA4-3F8C-DD50-10F7-0997FC36AC11}"/>
              </a:ext>
            </a:extLst>
          </p:cNvPr>
          <p:cNvSpPr txBox="1"/>
          <p:nvPr/>
        </p:nvSpPr>
        <p:spPr>
          <a:xfrm>
            <a:off x="6117767" y="91328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bridge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BCF99-1863-E659-2F24-1DB7EE88368B}"/>
              </a:ext>
            </a:extLst>
          </p:cNvPr>
          <p:cNvSpPr txBox="1"/>
          <p:nvPr/>
        </p:nvSpPr>
        <p:spPr>
          <a:xfrm>
            <a:off x="3050931" y="3244334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5kV, 450pA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cleaning cross section</a:t>
            </a:r>
          </a:p>
        </p:txBody>
      </p:sp>
    </p:spTree>
    <p:extLst>
      <p:ext uri="{BB962C8B-B14F-4D97-AF65-F5344CB8AC3E}">
        <p14:creationId xmlns:p14="http://schemas.microsoft.com/office/powerpoint/2010/main" val="4040563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Sr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65CA4-3F8C-DD50-10F7-0997FC36AC11}"/>
              </a:ext>
            </a:extLst>
          </p:cNvPr>
          <p:cNvSpPr txBox="1"/>
          <p:nvPr/>
        </p:nvSpPr>
        <p:spPr>
          <a:xfrm>
            <a:off x="6117767" y="91328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bridge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BCF99-1863-E659-2F24-1DB7EE88368B}"/>
              </a:ext>
            </a:extLst>
          </p:cNvPr>
          <p:cNvSpPr txBox="1"/>
          <p:nvPr/>
        </p:nvSpPr>
        <p:spPr>
          <a:xfrm>
            <a:off x="3050931" y="3244334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5kV, 450pA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cleaning cross section</a:t>
            </a:r>
          </a:p>
        </p:txBody>
      </p:sp>
    </p:spTree>
    <p:extLst>
      <p:ext uri="{BB962C8B-B14F-4D97-AF65-F5344CB8AC3E}">
        <p14:creationId xmlns:p14="http://schemas.microsoft.com/office/powerpoint/2010/main" val="88746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Sr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65CA4-3F8C-DD50-10F7-0997FC36AC11}"/>
              </a:ext>
            </a:extLst>
          </p:cNvPr>
          <p:cNvSpPr txBox="1"/>
          <p:nvPr/>
        </p:nvSpPr>
        <p:spPr>
          <a:xfrm>
            <a:off x="6117767" y="91328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bridge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BCF99-1863-E659-2F24-1DB7EE88368B}"/>
              </a:ext>
            </a:extLst>
          </p:cNvPr>
          <p:cNvSpPr txBox="1"/>
          <p:nvPr/>
        </p:nvSpPr>
        <p:spPr>
          <a:xfrm>
            <a:off x="3050931" y="3244334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5kV, 450pA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cleaning cross section</a:t>
            </a:r>
          </a:p>
        </p:txBody>
      </p:sp>
    </p:spTree>
    <p:extLst>
      <p:ext uri="{BB962C8B-B14F-4D97-AF65-F5344CB8AC3E}">
        <p14:creationId xmlns:p14="http://schemas.microsoft.com/office/powerpoint/2010/main" val="3118205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Sr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65CA4-3F8C-DD50-10F7-0997FC36AC11}"/>
              </a:ext>
            </a:extLst>
          </p:cNvPr>
          <p:cNvSpPr txBox="1"/>
          <p:nvPr/>
        </p:nvSpPr>
        <p:spPr>
          <a:xfrm>
            <a:off x="6117767" y="91328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bridge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BCF99-1863-E659-2F24-1DB7EE88368B}"/>
              </a:ext>
            </a:extLst>
          </p:cNvPr>
          <p:cNvSpPr txBox="1"/>
          <p:nvPr/>
        </p:nvSpPr>
        <p:spPr>
          <a:xfrm>
            <a:off x="3050931" y="3244334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5kV, 450pA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cleaning cross section</a:t>
            </a:r>
          </a:p>
        </p:txBody>
      </p:sp>
    </p:spTree>
    <p:extLst>
      <p:ext uri="{BB962C8B-B14F-4D97-AF65-F5344CB8AC3E}">
        <p14:creationId xmlns:p14="http://schemas.microsoft.com/office/powerpoint/2010/main" val="3477201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Sr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65CA4-3F8C-DD50-10F7-0997FC36AC11}"/>
              </a:ext>
            </a:extLst>
          </p:cNvPr>
          <p:cNvSpPr txBox="1"/>
          <p:nvPr/>
        </p:nvSpPr>
        <p:spPr>
          <a:xfrm>
            <a:off x="6117767" y="91328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bridge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BCF99-1863-E659-2F24-1DB7EE88368B}"/>
              </a:ext>
            </a:extLst>
          </p:cNvPr>
          <p:cNvSpPr txBox="1"/>
          <p:nvPr/>
        </p:nvSpPr>
        <p:spPr>
          <a:xfrm>
            <a:off x="3050931" y="3244334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5kV, 450pA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cleaning cross section</a:t>
            </a:r>
          </a:p>
        </p:txBody>
      </p:sp>
    </p:spTree>
    <p:extLst>
      <p:ext uri="{BB962C8B-B14F-4D97-AF65-F5344CB8AC3E}">
        <p14:creationId xmlns:p14="http://schemas.microsoft.com/office/powerpoint/2010/main" val="1579272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Wide field of view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" name="Picture 5" descr="A close-up of a microscope&#10;&#10;Description automatically generated">
            <a:extLst>
              <a:ext uri="{FF2B5EF4-FFF2-40B4-BE49-F238E27FC236}">
                <a16:creationId xmlns:a16="http://schemas.microsoft.com/office/drawing/2014/main" id="{E111D8C8-DBE7-F067-5038-FD57CE5BF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16" y="827627"/>
            <a:ext cx="5189213" cy="47746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365CA4-3F8C-DD50-10F7-0997FC36AC11}"/>
              </a:ext>
            </a:extLst>
          </p:cNvPr>
          <p:cNvSpPr txBox="1"/>
          <p:nvPr/>
        </p:nvSpPr>
        <p:spPr>
          <a:xfrm>
            <a:off x="6117767" y="91328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bridge</a:t>
            </a:r>
          </a:p>
        </p:txBody>
      </p:sp>
      <p:pic>
        <p:nvPicPr>
          <p:cNvPr id="9" name="Picture 8" descr="A close-up of a black and white photo&#10;&#10;Description automatically generated">
            <a:extLst>
              <a:ext uri="{FF2B5EF4-FFF2-40B4-BE49-F238E27FC236}">
                <a16:creationId xmlns:a16="http://schemas.microsoft.com/office/drawing/2014/main" id="{82B5B7DD-311C-10B8-3638-ADD8E4A9AA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43660" y="1518251"/>
            <a:ext cx="46101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198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After 30kV, 93pA cleaning cross section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65CA4-3F8C-DD50-10F7-0997FC36AC11}"/>
              </a:ext>
            </a:extLst>
          </p:cNvPr>
          <p:cNvSpPr txBox="1"/>
          <p:nvPr/>
        </p:nvSpPr>
        <p:spPr>
          <a:xfrm>
            <a:off x="6790822" y="1536700"/>
            <a:ext cx="40316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30kV, 21nA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large trench</a:t>
            </a:r>
          </a:p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30kV, 2.8nA  cleaning cross section</a:t>
            </a:r>
          </a:p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30kV, 93pA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cleaning cross section</a:t>
            </a:r>
          </a:p>
        </p:txBody>
      </p:sp>
      <p:pic>
        <p:nvPicPr>
          <p:cNvPr id="6" name="Picture 5" descr="A square hole in the ground&#10;&#10;Description automatically generated">
            <a:extLst>
              <a:ext uri="{FF2B5EF4-FFF2-40B4-BE49-F238E27FC236}">
                <a16:creationId xmlns:a16="http://schemas.microsoft.com/office/drawing/2014/main" id="{7A911EE0-3F57-BD3E-41E3-D8A5C577B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62" y="1035268"/>
            <a:ext cx="2408500" cy="2216086"/>
          </a:xfrm>
          <a:prstGeom prst="rect">
            <a:avLst/>
          </a:prstGeom>
        </p:spPr>
      </p:pic>
      <p:pic>
        <p:nvPicPr>
          <p:cNvPr id="9" name="Picture 8" descr="A close-up of a layer of layers&#10;&#10;Description automatically generated">
            <a:extLst>
              <a:ext uri="{FF2B5EF4-FFF2-40B4-BE49-F238E27FC236}">
                <a16:creationId xmlns:a16="http://schemas.microsoft.com/office/drawing/2014/main" id="{67584120-2641-FC53-7783-3BA44BA81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2471" y="3631650"/>
            <a:ext cx="2408500" cy="2216086"/>
          </a:xfrm>
          <a:prstGeom prst="rect">
            <a:avLst/>
          </a:prstGeom>
        </p:spPr>
      </p:pic>
      <p:pic>
        <p:nvPicPr>
          <p:cNvPr id="11" name="Picture 10" descr="A close-up of a layer of layers&#10;&#10;Description automatically generated">
            <a:extLst>
              <a:ext uri="{FF2B5EF4-FFF2-40B4-BE49-F238E27FC236}">
                <a16:creationId xmlns:a16="http://schemas.microsoft.com/office/drawing/2014/main" id="{5BECAF0B-829D-275E-50AA-FFDF0534DB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0300" y="3631651"/>
            <a:ext cx="2408500" cy="2216086"/>
          </a:xfrm>
          <a:prstGeom prst="rect">
            <a:avLst/>
          </a:prstGeom>
        </p:spPr>
      </p:pic>
      <p:pic>
        <p:nvPicPr>
          <p:cNvPr id="13" name="Picture 12" descr="A close-up of a layer of sand&#10;&#10;Description automatically generated">
            <a:extLst>
              <a:ext uri="{FF2B5EF4-FFF2-40B4-BE49-F238E27FC236}">
                <a16:creationId xmlns:a16="http://schemas.microsoft.com/office/drawing/2014/main" id="{29B910B3-019C-13E7-8CAA-82F04DE5F2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8129" y="3631650"/>
            <a:ext cx="2408501" cy="2216086"/>
          </a:xfrm>
          <a:prstGeom prst="rect">
            <a:avLst/>
          </a:prstGeom>
        </p:spPr>
      </p:pic>
      <p:pic>
        <p:nvPicPr>
          <p:cNvPr id="15" name="Picture 14" descr="A close-up of a microscope&#10;&#10;Description automatically generated">
            <a:extLst>
              <a:ext uri="{FF2B5EF4-FFF2-40B4-BE49-F238E27FC236}">
                <a16:creationId xmlns:a16="http://schemas.microsoft.com/office/drawing/2014/main" id="{B737240F-4685-E6F7-42D6-38E5723777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5958" y="3631648"/>
            <a:ext cx="2408502" cy="221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85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After 5kV, 93pA cleaning cross section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BCF99-1863-E659-2F24-1DB7EE88368B}"/>
              </a:ext>
            </a:extLst>
          </p:cNvPr>
          <p:cNvSpPr txBox="1"/>
          <p:nvPr/>
        </p:nvSpPr>
        <p:spPr>
          <a:xfrm>
            <a:off x="6708532" y="1217698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5kV, 450pA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cleaning cross section</a:t>
            </a:r>
          </a:p>
        </p:txBody>
      </p:sp>
      <p:pic>
        <p:nvPicPr>
          <p:cNvPr id="11" name="Picture 10" descr="A close-up of a microscope&#10;&#10;Description automatically generated">
            <a:extLst>
              <a:ext uri="{FF2B5EF4-FFF2-40B4-BE49-F238E27FC236}">
                <a16:creationId xmlns:a16="http://schemas.microsoft.com/office/drawing/2014/main" id="{4A3BC5D0-6568-FC43-4014-848E6A1D0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8933" y="2346434"/>
            <a:ext cx="3453911" cy="3177979"/>
          </a:xfrm>
          <a:prstGeom prst="rect">
            <a:avLst/>
          </a:prstGeom>
        </p:spPr>
      </p:pic>
      <p:pic>
        <p:nvPicPr>
          <p:cNvPr id="13" name="Picture 12" descr="A close-up of a layer of gray and orange&#10;&#10;Description automatically generated">
            <a:extLst>
              <a:ext uri="{FF2B5EF4-FFF2-40B4-BE49-F238E27FC236}">
                <a16:creationId xmlns:a16="http://schemas.microsoft.com/office/drawing/2014/main" id="{6B5B949E-09BD-C8E9-0EEA-63B934E78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7769" y="2346435"/>
            <a:ext cx="3453911" cy="3177979"/>
          </a:xfrm>
          <a:prstGeom prst="rect">
            <a:avLst/>
          </a:prstGeom>
        </p:spPr>
      </p:pic>
      <p:pic>
        <p:nvPicPr>
          <p:cNvPr id="15" name="Picture 14" descr="A close-up of a section of a rock&#10;&#10;Description automatically generated">
            <a:extLst>
              <a:ext uri="{FF2B5EF4-FFF2-40B4-BE49-F238E27FC236}">
                <a16:creationId xmlns:a16="http://schemas.microsoft.com/office/drawing/2014/main" id="{1E9BCC2E-9C3D-F370-999B-331F53E3C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604" y="2346435"/>
            <a:ext cx="3453912" cy="317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889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Comparison of bridge and pristine surface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BCF99-1863-E659-2F24-1DB7EE88368B}"/>
              </a:ext>
            </a:extLst>
          </p:cNvPr>
          <p:cNvSpPr txBox="1"/>
          <p:nvPr/>
        </p:nvSpPr>
        <p:spPr>
          <a:xfrm>
            <a:off x="9712242" y="1271127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bridge surface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</a:p>
        </p:txBody>
      </p:sp>
      <p:pic>
        <p:nvPicPr>
          <p:cNvPr id="6" name="Picture 5" descr="A close-up of a surface&#10;&#10;Description automatically generated">
            <a:extLst>
              <a:ext uri="{FF2B5EF4-FFF2-40B4-BE49-F238E27FC236}">
                <a16:creationId xmlns:a16="http://schemas.microsoft.com/office/drawing/2014/main" id="{3D66A4B7-3AD9-61B2-6780-2E50A9A49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114" y="1025485"/>
            <a:ext cx="2844800" cy="2617530"/>
          </a:xfrm>
          <a:prstGeom prst="rect">
            <a:avLst/>
          </a:prstGeom>
        </p:spPr>
      </p:pic>
      <p:pic>
        <p:nvPicPr>
          <p:cNvPr id="10" name="Picture 9" descr="A close-up of a surface&#10;&#10;Description automatically generated">
            <a:extLst>
              <a:ext uri="{FF2B5EF4-FFF2-40B4-BE49-F238E27FC236}">
                <a16:creationId xmlns:a16="http://schemas.microsoft.com/office/drawing/2014/main" id="{947D5EF6-9FBA-2BFD-35DD-A141FB2E8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077" y="1025485"/>
            <a:ext cx="2844800" cy="2617530"/>
          </a:xfrm>
          <a:prstGeom prst="rect">
            <a:avLst/>
          </a:prstGeom>
        </p:spPr>
      </p:pic>
      <p:pic>
        <p:nvPicPr>
          <p:cNvPr id="12" name="Picture 11" descr="A close-up of a rock&#10;&#10;Description automatically generated">
            <a:extLst>
              <a:ext uri="{FF2B5EF4-FFF2-40B4-BE49-F238E27FC236}">
                <a16:creationId xmlns:a16="http://schemas.microsoft.com/office/drawing/2014/main" id="{EC81A9D9-BA0A-3F36-F18D-6E0DAD83A8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1981" y="1012130"/>
            <a:ext cx="2844800" cy="2617530"/>
          </a:xfrm>
          <a:prstGeom prst="rect">
            <a:avLst/>
          </a:prstGeom>
        </p:spPr>
      </p:pic>
      <p:pic>
        <p:nvPicPr>
          <p:cNvPr id="13" name="Picture 12" descr="A close-up of a black and white image&#10;&#10;Description automatically generated">
            <a:extLst>
              <a:ext uri="{FF2B5EF4-FFF2-40B4-BE49-F238E27FC236}">
                <a16:creationId xmlns:a16="http://schemas.microsoft.com/office/drawing/2014/main" id="{966B61D0-09CD-4EED-A03F-F81533FA87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113" y="3746805"/>
            <a:ext cx="2844801" cy="2617530"/>
          </a:xfrm>
          <a:prstGeom prst="rect">
            <a:avLst/>
          </a:prstGeom>
        </p:spPr>
      </p:pic>
      <p:pic>
        <p:nvPicPr>
          <p:cNvPr id="15" name="Picture 14" descr="A close-up of a black and white photo&#10;&#10;Description automatically generated">
            <a:extLst>
              <a:ext uri="{FF2B5EF4-FFF2-40B4-BE49-F238E27FC236}">
                <a16:creationId xmlns:a16="http://schemas.microsoft.com/office/drawing/2014/main" id="{F9DFEC0F-417B-BC09-5D69-CAA833172C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38077" y="3746805"/>
            <a:ext cx="2844801" cy="2617530"/>
          </a:xfrm>
          <a:prstGeom prst="rect">
            <a:avLst/>
          </a:prstGeom>
        </p:spPr>
      </p:pic>
      <p:pic>
        <p:nvPicPr>
          <p:cNvPr id="17" name="Picture 16" descr="A close-up of a black and white image&#10;&#10;Description automatically generated">
            <a:extLst>
              <a:ext uri="{FF2B5EF4-FFF2-40B4-BE49-F238E27FC236}">
                <a16:creationId xmlns:a16="http://schemas.microsoft.com/office/drawing/2014/main" id="{98F736D4-D6C5-94B0-2112-B665E96DC4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94841" y="3747093"/>
            <a:ext cx="2844800" cy="2617529"/>
          </a:xfrm>
          <a:prstGeom prst="rect">
            <a:avLst/>
          </a:prstGeom>
        </p:spPr>
      </p:pic>
      <p:pic>
        <p:nvPicPr>
          <p:cNvPr id="19" name="Picture 18" descr="A close-up of a rock&#10;&#10;Description automatically generated">
            <a:extLst>
              <a:ext uri="{FF2B5EF4-FFF2-40B4-BE49-F238E27FC236}">
                <a16:creationId xmlns:a16="http://schemas.microsoft.com/office/drawing/2014/main" id="{E1416090-0913-EC81-6612-69E9E75BAF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96781" y="3947465"/>
            <a:ext cx="2626718" cy="241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530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Sr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65CA4-3F8C-DD50-10F7-0997FC36AC11}"/>
              </a:ext>
            </a:extLst>
          </p:cNvPr>
          <p:cNvSpPr txBox="1"/>
          <p:nvPr/>
        </p:nvSpPr>
        <p:spPr>
          <a:xfrm>
            <a:off x="9409877" y="3576400"/>
            <a:ext cx="26036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Zoom series (left to right zooms in) of surface features to the left of the bridge</a:t>
            </a:r>
          </a:p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Notice the grain-like texture. </a:t>
            </a:r>
          </a:p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Grains appear to be 1-5um in diameter.</a:t>
            </a:r>
          </a:p>
        </p:txBody>
      </p:sp>
      <p:pic>
        <p:nvPicPr>
          <p:cNvPr id="6" name="Picture 5" descr="A close-up of a grey surface&#10;&#10;Description automatically generated">
            <a:extLst>
              <a:ext uri="{FF2B5EF4-FFF2-40B4-BE49-F238E27FC236}">
                <a16:creationId xmlns:a16="http://schemas.microsoft.com/office/drawing/2014/main" id="{2E37091D-66FD-DC29-503C-880283630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621" y="811471"/>
            <a:ext cx="2844800" cy="2617529"/>
          </a:xfrm>
          <a:prstGeom prst="rect">
            <a:avLst/>
          </a:prstGeom>
        </p:spPr>
      </p:pic>
      <p:pic>
        <p:nvPicPr>
          <p:cNvPr id="10" name="Picture 9" descr="A close-up of a surface&#10;&#10;Description automatically generated">
            <a:extLst>
              <a:ext uri="{FF2B5EF4-FFF2-40B4-BE49-F238E27FC236}">
                <a16:creationId xmlns:a16="http://schemas.microsoft.com/office/drawing/2014/main" id="{89DBAB9D-0636-36E7-77C5-3EDFF96DEC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1848" y="811471"/>
            <a:ext cx="2844800" cy="2617529"/>
          </a:xfrm>
          <a:prstGeom prst="rect">
            <a:avLst/>
          </a:prstGeom>
        </p:spPr>
      </p:pic>
      <p:pic>
        <p:nvPicPr>
          <p:cNvPr id="12" name="Picture 11" descr="A close-up of a grey surface&#10;&#10;Description automatically generated">
            <a:extLst>
              <a:ext uri="{FF2B5EF4-FFF2-40B4-BE49-F238E27FC236}">
                <a16:creationId xmlns:a16="http://schemas.microsoft.com/office/drawing/2014/main" id="{18AA56FD-137D-FE21-9E75-DAC1DB1320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9075" y="811470"/>
            <a:ext cx="2844801" cy="2617530"/>
          </a:xfrm>
          <a:prstGeom prst="rect">
            <a:avLst/>
          </a:prstGeom>
        </p:spPr>
      </p:pic>
      <p:pic>
        <p:nvPicPr>
          <p:cNvPr id="14" name="Picture 13" descr="A close-up of a microscope&#10;&#10;Description automatically generated">
            <a:extLst>
              <a:ext uri="{FF2B5EF4-FFF2-40B4-BE49-F238E27FC236}">
                <a16:creationId xmlns:a16="http://schemas.microsoft.com/office/drawing/2014/main" id="{B554FD73-DBD5-3A35-401C-EDDEC2A5E5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8065" y="811471"/>
            <a:ext cx="2844801" cy="2617530"/>
          </a:xfrm>
          <a:prstGeom prst="rect">
            <a:avLst/>
          </a:prstGeom>
        </p:spPr>
      </p:pic>
      <p:pic>
        <p:nvPicPr>
          <p:cNvPr id="16" name="Picture 15" descr="A close-up of a grey surface&#10;&#10;Description automatically generated">
            <a:extLst>
              <a:ext uri="{FF2B5EF4-FFF2-40B4-BE49-F238E27FC236}">
                <a16:creationId xmlns:a16="http://schemas.microsoft.com/office/drawing/2014/main" id="{5FC3C41E-3569-B681-8C6F-D30D157F8D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8431" y="3525951"/>
            <a:ext cx="2844802" cy="2617531"/>
          </a:xfrm>
          <a:prstGeom prst="rect">
            <a:avLst/>
          </a:prstGeom>
        </p:spPr>
      </p:pic>
      <p:pic>
        <p:nvPicPr>
          <p:cNvPr id="18" name="Picture 17" descr="A close-up of a surface&#10;&#10;Description automatically generated">
            <a:extLst>
              <a:ext uri="{FF2B5EF4-FFF2-40B4-BE49-F238E27FC236}">
                <a16:creationId xmlns:a16="http://schemas.microsoft.com/office/drawing/2014/main" id="{A12AB75E-1851-E099-EBC3-9614462C51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89134" y="3525950"/>
            <a:ext cx="2854040" cy="2626031"/>
          </a:xfrm>
          <a:prstGeom prst="rect">
            <a:avLst/>
          </a:prstGeom>
        </p:spPr>
      </p:pic>
      <p:pic>
        <p:nvPicPr>
          <p:cNvPr id="21" name="Picture 20" descr="A close-up of a microscope&#10;&#10;Description automatically generated">
            <a:extLst>
              <a:ext uri="{FF2B5EF4-FFF2-40B4-BE49-F238E27FC236}">
                <a16:creationId xmlns:a16="http://schemas.microsoft.com/office/drawing/2014/main" id="{1ABEBCD0-17A6-96FE-FF80-AE3C7776203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09075" y="3525950"/>
            <a:ext cx="2844803" cy="26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63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Ag layer results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BCF99-1863-E659-2F24-1DB7EE88368B}"/>
              </a:ext>
            </a:extLst>
          </p:cNvPr>
          <p:cNvSpPr txBox="1"/>
          <p:nvPr/>
        </p:nvSpPr>
        <p:spPr>
          <a:xfrm>
            <a:off x="2026159" y="3244334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took 25 measurements by hand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A5E7E1-7DF2-E9C2-2FAE-B5CADDDB8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23" y="1125355"/>
            <a:ext cx="77724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019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REBCO Layer results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65CA4-3F8C-DD50-10F7-0997FC36AC11}"/>
              </a:ext>
            </a:extLst>
          </p:cNvPr>
          <p:cNvSpPr txBox="1"/>
          <p:nvPr/>
        </p:nvSpPr>
        <p:spPr>
          <a:xfrm>
            <a:off x="6117767" y="91328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bridge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75674F-AA25-276B-462F-90F42F718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5708" y="707749"/>
            <a:ext cx="7772400" cy="42222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267434-AB4B-C4F8-AE87-E785DAC080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400" y="5204341"/>
            <a:ext cx="7772400" cy="7420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6400853-DD7B-20D6-816F-2DC0AF18BB34}"/>
              </a:ext>
            </a:extLst>
          </p:cNvPr>
          <p:cNvSpPr txBox="1"/>
          <p:nvPr/>
        </p:nvSpPr>
        <p:spPr>
          <a:xfrm>
            <a:off x="195733" y="1078317"/>
            <a:ext cx="333894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took 36 measurements by hand (right image shows how I did it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line measurement tool in ImageJ, went from left to right in jumps of ~1um so should sampling of this specific cut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is pseudo-random)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08381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7554"/>
            <a:ext cx="10972800" cy="640073"/>
          </a:xfrm>
        </p:spPr>
        <p:txBody>
          <a:bodyPr>
            <a:normAutofit/>
          </a:bodyPr>
          <a:lstStyle/>
          <a:p>
            <a:r>
              <a:rPr lang="en-US" dirty="0"/>
              <a:t>Sr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A7130A-C69D-44CA-9E90-4942DCF3050C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5/5/24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7DDE92-C9C5-1D2C-8BE7-46A7F49DA786}"/>
              </a:ext>
            </a:extLst>
          </p:cNvPr>
          <p:cNvSpPr txBox="1"/>
          <p:nvPr/>
        </p:nvSpPr>
        <p:spPr>
          <a:xfrm>
            <a:off x="11438313" y="64506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65CA4-3F8C-DD50-10F7-0997FC36AC11}"/>
              </a:ext>
            </a:extLst>
          </p:cNvPr>
          <p:cNvSpPr txBox="1"/>
          <p:nvPr/>
        </p:nvSpPr>
        <p:spPr>
          <a:xfrm>
            <a:off x="6117767" y="91328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bridge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BCF99-1863-E659-2F24-1DB7EE88368B}"/>
              </a:ext>
            </a:extLst>
          </p:cNvPr>
          <p:cNvSpPr txBox="1"/>
          <p:nvPr/>
        </p:nvSpPr>
        <p:spPr>
          <a:xfrm>
            <a:off x="3050931" y="3244334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5kV, 450pA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cleaning cross section</a:t>
            </a:r>
          </a:p>
        </p:txBody>
      </p:sp>
    </p:spTree>
    <p:extLst>
      <p:ext uri="{BB962C8B-B14F-4D97-AF65-F5344CB8AC3E}">
        <p14:creationId xmlns:p14="http://schemas.microsoft.com/office/powerpoint/2010/main" val="563517905"/>
      </p:ext>
    </p:extLst>
  </p:cSld>
  <p:clrMapOvr>
    <a:masterClrMapping/>
  </p:clrMapOvr>
</p:sld>
</file>

<file path=ppt/theme/theme1.xml><?xml version="1.0" encoding="utf-8"?>
<a:theme xmlns:a="http://schemas.openxmlformats.org/drawingml/2006/main" name="Brushett Group Presentation Template #3 (Widescreen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244</Words>
  <Application>Microsoft Macintosh PowerPoint</Application>
  <PresentationFormat>Widescreen</PresentationFormat>
  <Paragraphs>70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Calibri</vt:lpstr>
      <vt:lpstr>Lucida Grande</vt:lpstr>
      <vt:lpstr>Wingdings</vt:lpstr>
      <vt:lpstr>Brushett Group Presentation Template #3 (Widescreen)</vt:lpstr>
      <vt:lpstr>REBCO Work for Alexis</vt:lpstr>
      <vt:lpstr>Wide field of view</vt:lpstr>
      <vt:lpstr>After 30kV, 93pA cleaning cross section</vt:lpstr>
      <vt:lpstr>After 5kV, 93pA cleaning cross section</vt:lpstr>
      <vt:lpstr>Comparison of bridge and pristine surface</vt:lpstr>
      <vt:lpstr>Sr</vt:lpstr>
      <vt:lpstr>Ag layer results</vt:lpstr>
      <vt:lpstr>REBCO Layer results</vt:lpstr>
      <vt:lpstr>Sr</vt:lpstr>
      <vt:lpstr>Sr</vt:lpstr>
      <vt:lpstr>Sr</vt:lpstr>
      <vt:lpstr>Sr</vt:lpstr>
      <vt:lpstr>Sr</vt:lpstr>
      <vt:lpstr>Sr</vt:lpstr>
      <vt:lpstr>Sr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REBCO Work for Alexis</dc:title>
  <dc:creator>Maxwell Rae</dc:creator>
  <cp:lastModifiedBy>Maxwell Rae</cp:lastModifiedBy>
  <cp:revision>3</cp:revision>
  <dcterms:created xsi:type="dcterms:W3CDTF">2024-05-05T14:47:11Z</dcterms:created>
  <dcterms:modified xsi:type="dcterms:W3CDTF">2024-05-05T15:31:55Z</dcterms:modified>
</cp:coreProperties>
</file>

<file path=docProps/thumbnail.jpeg>
</file>